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5" r:id="rId2"/>
    <p:sldId id="256" r:id="rId3"/>
    <p:sldId id="257" r:id="rId4"/>
    <p:sldId id="283" r:id="rId5"/>
    <p:sldId id="261" r:id="rId6"/>
    <p:sldId id="262" r:id="rId7"/>
    <p:sldId id="284" r:id="rId8"/>
    <p:sldId id="263" r:id="rId9"/>
    <p:sldId id="264" r:id="rId10"/>
    <p:sldId id="290" r:id="rId11"/>
    <p:sldId id="265" r:id="rId12"/>
    <p:sldId id="266" r:id="rId13"/>
    <p:sldId id="289" r:id="rId14"/>
    <p:sldId id="267" r:id="rId15"/>
    <p:sldId id="268" r:id="rId16"/>
    <p:sldId id="287" r:id="rId17"/>
    <p:sldId id="258" r:id="rId18"/>
    <p:sldId id="260" r:id="rId19"/>
    <p:sldId id="259" r:id="rId20"/>
    <p:sldId id="288" r:id="rId21"/>
    <p:sldId id="269" r:id="rId22"/>
    <p:sldId id="270" r:id="rId23"/>
    <p:sldId id="271" r:id="rId24"/>
    <p:sldId id="272" r:id="rId25"/>
    <p:sldId id="286"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902" autoAdjust="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ED5037-4644-44E4-962B-2165EC146676}" type="datetimeFigureOut">
              <a:rPr lang="en-GB" smtClean="0"/>
              <a:t>01/08/2021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ACA006-F3FD-4617-B592-2D08CE4C9812}" type="slidenum">
              <a:rPr lang="en-GB" smtClean="0"/>
              <a:t>‹#›</a:t>
            </a:fld>
            <a:endParaRPr lang="en-GB"/>
          </a:p>
        </p:txBody>
      </p:sp>
    </p:spTree>
    <p:extLst>
      <p:ext uri="{BB962C8B-B14F-4D97-AF65-F5344CB8AC3E}">
        <p14:creationId xmlns:p14="http://schemas.microsoft.com/office/powerpoint/2010/main" val="820351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7ACA006-F3FD-4617-B592-2D08CE4C9812}" type="slidenum">
              <a:rPr lang="en-GB" smtClean="0"/>
              <a:t>18</a:t>
            </a:fld>
            <a:endParaRPr lang="en-GB"/>
          </a:p>
        </p:txBody>
      </p:sp>
    </p:spTree>
    <p:extLst>
      <p:ext uri="{BB962C8B-B14F-4D97-AF65-F5344CB8AC3E}">
        <p14:creationId xmlns:p14="http://schemas.microsoft.com/office/powerpoint/2010/main" val="378622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01-Aug-21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01-Aug-21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01-Aug-21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01-Aug-21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01-Aug-21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01-Aug-21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01-Aug-21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01-Aug-21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5" Type="http://schemas.openxmlformats.org/officeDocument/2006/relationships/image" Target="../media/image1.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21.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1.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3.wav"/><Relationship Id="rId1" Type="http://schemas.microsoft.com/office/2007/relationships/media" Target="../media/media23.wav"/><Relationship Id="rId6" Type="http://schemas.microsoft.com/office/2007/relationships/hdphoto" Target="../media/hdphoto1.wdp"/><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24.wav"/><Relationship Id="rId1" Type="http://schemas.microsoft.com/office/2007/relationships/media" Target="../media/media24.wav"/><Relationship Id="rId6" Type="http://schemas.microsoft.com/office/2007/relationships/hdphoto" Target="../media/hdphoto2.wdp"/><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7.xml"/><Relationship Id="rId7" Type="http://schemas.openxmlformats.org/officeDocument/2006/relationships/image" Target="../media/image1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981200"/>
            <a:ext cx="8686799" cy="2215991"/>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138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WELCOME</a:t>
            </a:r>
            <a:endParaRPr lang="en-US" sz="138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99203119"/>
      </p:ext>
    </p:extLst>
  </p:cSld>
  <p:clrMapOvr>
    <a:masterClrMapping/>
  </p:clrMapOvr>
  <mc:AlternateContent xmlns:mc="http://schemas.openxmlformats.org/markup-compatibility/2006" xmlns:p14="http://schemas.microsoft.com/office/powerpoint/2010/main">
    <mc:Choice Requires="p14">
      <p:transition spd="slow" p14:dur="2000" advTm="2329"/>
    </mc:Choice>
    <mc:Fallback xmlns="">
      <p:transition spd="slow" advTm="2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229600" cy="1143000"/>
          </a:xfrm>
        </p:spPr>
        <p:txBody>
          <a:bodyPr/>
          <a:lstStyle/>
          <a:p>
            <a:r>
              <a:rPr lang="en-US" dirty="0" smtClean="0"/>
              <a:t>TOP PUBLISHERS</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240474"/>
      </p:ext>
    </p:extLst>
  </p:cSld>
  <p:clrMapOvr>
    <a:masterClrMapping/>
  </p:clrMapOvr>
  <mc:AlternateContent xmlns:mc="http://schemas.openxmlformats.org/markup-compatibility/2006" xmlns:p14="http://schemas.microsoft.com/office/powerpoint/2010/main">
    <mc:Choice Requires="p14">
      <p:transition spd="slow" p14:dur="2000" advTm="4174"/>
    </mc:Choice>
    <mc:Fallback xmlns="">
      <p:transition spd="slow" advTm="4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71302246"/>
      </p:ext>
    </p:extLst>
  </p:cSld>
  <p:clrMapOvr>
    <a:masterClrMapping/>
  </p:clrMapOvr>
  <mc:AlternateContent xmlns:mc="http://schemas.openxmlformats.org/markup-compatibility/2006" xmlns:p14="http://schemas.microsoft.com/office/powerpoint/2010/main">
    <mc:Choice Requires="p14">
      <p:transition spd="slow" p14:dur="2000" advTm="12030"/>
    </mc:Choice>
    <mc:Fallback xmlns="">
      <p:transition spd="slow" advTm="12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3429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0"/>
            <a:ext cx="4572000" cy="3429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84470808"/>
      </p:ext>
    </p:extLst>
  </p:cSld>
  <p:clrMapOvr>
    <a:masterClrMapping/>
  </p:clrMapOvr>
  <mc:AlternateContent xmlns:mc="http://schemas.openxmlformats.org/markup-compatibility/2006" xmlns:p14="http://schemas.microsoft.com/office/powerpoint/2010/main">
    <mc:Choice Requires="p14">
      <p:transition spd="slow" p14:dur="2000" advTm="58197"/>
    </mc:Choice>
    <mc:Fallback xmlns="">
      <p:transition spd="slow" advTm="5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TOP GAMES</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48441447"/>
      </p:ext>
    </p:extLst>
  </p:cSld>
  <p:clrMapOvr>
    <a:masterClrMapping/>
  </p:clrMapOvr>
  <mc:AlternateContent xmlns:mc="http://schemas.openxmlformats.org/markup-compatibility/2006" xmlns:p14="http://schemas.microsoft.com/office/powerpoint/2010/main">
    <mc:Choice Requires="p14">
      <p:transition spd="slow" p14:dur="2000" advTm="3497"/>
    </mc:Choice>
    <mc:Fallback xmlns="">
      <p:transition spd="slow" advTm="3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09640616"/>
      </p:ext>
    </p:extLst>
  </p:cSld>
  <p:clrMapOvr>
    <a:masterClrMapping/>
  </p:clrMapOvr>
  <mc:AlternateContent xmlns:mc="http://schemas.openxmlformats.org/markup-compatibility/2006" xmlns:p14="http://schemas.microsoft.com/office/powerpoint/2010/main">
    <mc:Choice Requires="p14">
      <p:transition spd="slow" p14:dur="2000" advTm="13130"/>
    </mc:Choice>
    <mc:Fallback xmlns="">
      <p:transition spd="slow" advTm="13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603349" cy="34525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05488"/>
            <a:ext cx="4603349" cy="34525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3348" y="0"/>
            <a:ext cx="4540651" cy="340548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348" y="3452512"/>
            <a:ext cx="4540651" cy="3405488"/>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72766793"/>
      </p:ext>
    </p:extLst>
  </p:cSld>
  <p:clrMapOvr>
    <a:masterClrMapping/>
  </p:clrMapOvr>
  <mc:AlternateContent xmlns:mc="http://schemas.openxmlformats.org/markup-compatibility/2006" xmlns:p14="http://schemas.microsoft.com/office/powerpoint/2010/main">
    <mc:Choice Requires="p14">
      <p:transition spd="slow" p14:dur="2000" advTm="25148"/>
    </mc:Choice>
    <mc:Fallback xmlns="">
      <p:transition spd="slow" advTm="25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0"/>
            <a:ext cx="8229600" cy="1143000"/>
          </a:xfrm>
        </p:spPr>
        <p:txBody>
          <a:bodyPr/>
          <a:lstStyle/>
          <a:p>
            <a:r>
              <a:rPr lang="en-US" dirty="0" smtClean="0"/>
              <a:t>SALES OVER THE YEARS</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90838398"/>
      </p:ext>
    </p:extLst>
  </p:cSld>
  <p:clrMapOvr>
    <a:masterClrMapping/>
  </p:clrMapOvr>
  <mc:AlternateContent xmlns:mc="http://schemas.openxmlformats.org/markup-compatibility/2006" xmlns:p14="http://schemas.microsoft.com/office/powerpoint/2010/main">
    <mc:Choice Requires="p14">
      <p:transition spd="slow" p14:dur="2000" advTm="4107"/>
    </mc:Choice>
    <mc:Fallback xmlns="">
      <p:transition spd="slow" advTm="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 y="-609600"/>
            <a:ext cx="10363199" cy="77724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17744414"/>
      </p:ext>
    </p:extLst>
  </p:cSld>
  <p:clrMapOvr>
    <a:masterClrMapping/>
  </p:clrMapOvr>
  <mc:AlternateContent xmlns:mc="http://schemas.openxmlformats.org/markup-compatibility/2006" xmlns:p14="http://schemas.microsoft.com/office/powerpoint/2010/main">
    <mc:Choice Requires="p14">
      <p:transition spd="slow" p14:dur="2000" advTm="32870"/>
    </mc:Choice>
    <mc:Fallback xmlns="">
      <p:transition spd="slow" advTm="32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28602"/>
            <a:ext cx="9144000" cy="708660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689740"/>
      </p:ext>
    </p:extLst>
  </p:cSld>
  <p:clrMapOvr>
    <a:masterClrMapping/>
  </p:clrMapOvr>
  <mc:AlternateContent xmlns:mc="http://schemas.openxmlformats.org/markup-compatibility/2006" xmlns:p14="http://schemas.microsoft.com/office/powerpoint/2010/main">
    <mc:Choice Requires="p14">
      <p:transition spd="slow" p14:dur="2000" advTm="34593"/>
    </mc:Choice>
    <mc:Fallback xmlns="">
      <p:transition spd="slow" advTm="34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3429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23" y="3431555"/>
            <a:ext cx="4587921" cy="344350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0"/>
            <a:ext cx="4572000" cy="3429000"/>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1999" y="3429001"/>
            <a:ext cx="4560339" cy="34290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42690053"/>
      </p:ext>
    </p:extLst>
  </p:cSld>
  <p:clrMapOvr>
    <a:masterClrMapping/>
  </p:clrMapOvr>
  <mc:AlternateContent xmlns:mc="http://schemas.openxmlformats.org/markup-compatibility/2006" xmlns:p14="http://schemas.microsoft.com/office/powerpoint/2010/main">
    <mc:Choice Requires="p14">
      <p:transition spd="slow" p14:dur="2000" advTm="18468"/>
    </mc:Choice>
    <mc:Fallback xmlns="">
      <p:transition spd="slow" advTm="18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6858000"/>
          </a:xfrm>
        </p:spPr>
        <p:txBody>
          <a:bodyPr>
            <a:normAutofit/>
          </a:bodyPr>
          <a:lstStyle/>
          <a:p>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63500">
                    <a:schemeClr val="accent3">
                      <a:satMod val="175000"/>
                      <a:alpha val="40000"/>
                    </a:schemeClr>
                  </a:glow>
                  <a:outerShdw blurRad="60007" dist="310007" dir="7680000" sy="30000" kx="1300200" algn="ctr" rotWithShape="0">
                    <a:prstClr val="black">
                      <a:alpha val="32000"/>
                    </a:prstClr>
                  </a:outerShdw>
                </a:effectLst>
              </a:rPr>
              <a:t>EXPLORATORY ANALYSIS ON VIDEO GAME SALES IN THE MARKET</a:t>
            </a:r>
            <a:endParaRPr lang="en-GB"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glow rad="63500">
                  <a:schemeClr val="accent3">
                    <a:satMod val="175000"/>
                    <a:alpha val="40000"/>
                  </a:schemeClr>
                </a:glow>
                <a:outerShdw blurRad="60007" dist="310007" dir="7680000" sy="30000" kx="1300200" algn="ctr" rotWithShape="0">
                  <a:prstClr val="black">
                    <a:alpha val="32000"/>
                  </a:prstClr>
                </a:outerShdw>
              </a:effectLst>
            </a:endParaRPr>
          </a:p>
        </p:txBody>
      </p:sp>
      <p:sp>
        <p:nvSpPr>
          <p:cNvPr id="4" name="TextBox 3"/>
          <p:cNvSpPr txBox="1"/>
          <p:nvPr/>
        </p:nvSpPr>
        <p:spPr>
          <a:xfrm>
            <a:off x="6324600" y="6172200"/>
            <a:ext cx="2457596" cy="369332"/>
          </a:xfrm>
          <a:prstGeom prst="rect">
            <a:avLst/>
          </a:prstGeom>
          <a:noFill/>
        </p:spPr>
        <p:txBody>
          <a:bodyPr wrap="none" rtlCol="0">
            <a:spAutoFit/>
          </a:bodyPr>
          <a:lstStyle/>
          <a:p>
            <a:r>
              <a:rPr lang="en-US" dirty="0" smtClean="0"/>
              <a:t>MOHAMED NOUFAL PM</a:t>
            </a:r>
            <a:endParaRPr lang="en-GB"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47622061"/>
      </p:ext>
    </p:extLst>
  </p:cSld>
  <p:clrMapOvr>
    <a:masterClrMapping/>
  </p:clrMapOvr>
  <mc:AlternateContent xmlns:mc="http://schemas.openxmlformats.org/markup-compatibility/2006" xmlns:p14="http://schemas.microsoft.com/office/powerpoint/2010/main">
    <mc:Choice Requires="p14">
      <p:transition spd="slow" p14:dur="2000" advTm="8263"/>
    </mc:Choice>
    <mc:Fallback xmlns="">
      <p:transition spd="slow" advTm="82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lstStyle/>
          <a:p>
            <a:r>
              <a:rPr lang="en-US" dirty="0" smtClean="0"/>
              <a:t>LAST DECADE SALES</a:t>
            </a:r>
            <a:endParaRPr lang="en-GB"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91654547"/>
      </p:ext>
    </p:extLst>
  </p:cSld>
  <p:clrMapOvr>
    <a:masterClrMapping/>
  </p:clrMapOvr>
  <mc:AlternateContent xmlns:mc="http://schemas.openxmlformats.org/markup-compatibility/2006" xmlns:p14="http://schemas.microsoft.com/office/powerpoint/2010/main">
    <mc:Choice Requires="p14">
      <p:transition spd="slow" p14:dur="2000" advTm="3011"/>
    </mc:Choice>
    <mc:Fallback xmlns="">
      <p:transition spd="slow" advTm="3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098"/>
            <a:ext cx="5029200" cy="360908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5054" y="2006497"/>
            <a:ext cx="3806865" cy="321320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99" y="3581400"/>
            <a:ext cx="5029201" cy="3276599"/>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35249573"/>
      </p:ext>
    </p:extLst>
  </p:cSld>
  <p:clrMapOvr>
    <a:masterClrMapping/>
  </p:clrMapOvr>
  <mc:AlternateContent xmlns:mc="http://schemas.openxmlformats.org/markup-compatibility/2006" xmlns:p14="http://schemas.microsoft.com/office/powerpoint/2010/main">
    <mc:Choice Requires="p14">
      <p:transition spd="slow" p14:dur="2000" advTm="22747"/>
    </mc:Choice>
    <mc:Fallback xmlns="">
      <p:transition spd="slow" advTm="22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953000" cy="35813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600" y="1676400"/>
            <a:ext cx="3893591" cy="328640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581399"/>
            <a:ext cx="4953000" cy="327660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81529714"/>
      </p:ext>
    </p:extLst>
  </p:cSld>
  <p:clrMapOvr>
    <a:masterClrMapping/>
  </p:clrMapOvr>
  <mc:AlternateContent xmlns:mc="http://schemas.openxmlformats.org/markup-compatibility/2006" xmlns:p14="http://schemas.microsoft.com/office/powerpoint/2010/main">
    <mc:Choice Requires="p14">
      <p:transition spd="slow" p14:dur="2000" advTm="14771"/>
    </mc:Choice>
    <mc:Fallback xmlns="">
      <p:transition spd="slow" advTm="14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52653" y="-381000"/>
            <a:ext cx="7214947" cy="56388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68344759"/>
      </p:ext>
    </p:extLst>
  </p:cSld>
  <p:clrMapOvr>
    <a:masterClrMapping/>
  </p:clrMapOvr>
  <mc:AlternateContent xmlns:mc="http://schemas.openxmlformats.org/markup-compatibility/2006" xmlns:p14="http://schemas.microsoft.com/office/powerpoint/2010/main">
    <mc:Choice Requires="p14">
      <p:transition spd="slow" p14:dur="2000" advTm="43946"/>
    </mc:Choice>
    <mc:Fallback xmlns="">
      <p:transition spd="slow" advTm="43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723204" y="-572637"/>
            <a:ext cx="6955970" cy="54102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0019733"/>
      </p:ext>
    </p:extLst>
  </p:cSld>
  <p:clrMapOvr>
    <a:masterClrMapping/>
  </p:clrMapOvr>
  <mc:AlternateContent xmlns:mc="http://schemas.openxmlformats.org/markup-compatibility/2006" xmlns:p14="http://schemas.microsoft.com/office/powerpoint/2010/main">
    <mc:Choice Requires="p14">
      <p:transition spd="slow" p14:dur="2000" advTm="25296"/>
    </mc:Choice>
    <mc:Fallback xmlns="">
      <p:transition spd="slow" advTm="2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2328952"/>
            <a:ext cx="8229600" cy="1862048"/>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115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THANK YOU</a:t>
            </a:r>
            <a:endParaRPr lang="en-US" sz="115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35921602"/>
      </p:ext>
    </p:extLst>
  </p:cSld>
  <p:clrMapOvr>
    <a:masterClrMapping/>
  </p:clrMapOvr>
  <mc:AlternateContent xmlns:mc="http://schemas.openxmlformats.org/markup-compatibility/2006" xmlns:p14="http://schemas.microsoft.com/office/powerpoint/2010/main">
    <mc:Choice Requires="p14">
      <p:transition spd="slow" p14:dur="2000" advTm="12352"/>
    </mc:Choice>
    <mc:Fallback xmlns="">
      <p:transition spd="slow" advTm="1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INTRODUCTION</a:t>
            </a:r>
            <a:endParaRPr lang="en-GB" b="1" u="sng"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	It was in the 60’s the video games introduced to the market. In 70’s </a:t>
            </a:r>
            <a:r>
              <a:rPr lang="en-US" dirty="0"/>
              <a:t>t</a:t>
            </a:r>
            <a:r>
              <a:rPr lang="en-US" dirty="0" smtClean="0"/>
              <a:t>he first home video game console came in. It took more than one decade to hold its share in the market. The invention of handheld game console in the early 90’s played its role enough to gain its first major share in the market. By the end of 90’s the entry of internet made a revolution in video game sales just like in many other. Then comes the smartphones. It affected the video game console sales in a negative way.</a:t>
            </a:r>
          </a:p>
          <a:p>
            <a:pPr marL="0" indent="0">
              <a:buNone/>
            </a:pPr>
            <a:r>
              <a:rPr lang="en-US" dirty="0"/>
              <a:t>	</a:t>
            </a:r>
            <a:r>
              <a:rPr lang="en-US" dirty="0" smtClean="0"/>
              <a:t>In this analysis we are going to study growth of video game sales in different markets based on different attributes. So lets begin….</a:t>
            </a:r>
            <a:endParaRPr lang="en-GB"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28054356"/>
      </p:ext>
    </p:extLst>
  </p:cSld>
  <p:clrMapOvr>
    <a:masterClrMapping/>
  </p:clrMapOvr>
  <mc:AlternateContent xmlns:mc="http://schemas.openxmlformats.org/markup-compatibility/2006" xmlns:p14="http://schemas.microsoft.com/office/powerpoint/2010/main">
    <mc:Choice Requires="p14">
      <p:transition spd="slow" p14:dur="2000" advTm="47674"/>
    </mc:Choice>
    <mc:Fallback xmlns="">
      <p:transition spd="slow" advTm="47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425077100"/>
              </p:ext>
            </p:extLst>
          </p:nvPr>
        </p:nvGraphicFramePr>
        <p:xfrm>
          <a:off x="457200" y="244833"/>
          <a:ext cx="8305800" cy="6308367"/>
        </p:xfrm>
        <a:graphic>
          <a:graphicData uri="http://schemas.openxmlformats.org/drawingml/2006/table">
            <a:tbl>
              <a:tblPr/>
              <a:tblGrid>
                <a:gridCol w="4191000"/>
                <a:gridCol w="4114800"/>
              </a:tblGrid>
              <a:tr h="854431">
                <a:tc gridSpan="2">
                  <a:txBody>
                    <a:bodyPr/>
                    <a:lstStyle/>
                    <a:p>
                      <a:pPr algn="ctr" fontAlgn="ctr"/>
                      <a:r>
                        <a:rPr lang="en-GB" sz="5400" b="1" i="1" dirty="0" smtClean="0">
                          <a:effectLst/>
                        </a:rPr>
                        <a:t>Genres in video games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pPr fontAlgn="ctr"/>
                      <a:endParaRPr lang="en-GB" b="1" dirty="0">
                        <a:effectLst/>
                      </a:endParaRPr>
                    </a:p>
                  </a:txBody>
                  <a:tcPr anchor="ctr">
                    <a:lnL>
                      <a:noFill/>
                    </a:lnL>
                    <a:lnR>
                      <a:noFill/>
                    </a:lnR>
                    <a:lnT>
                      <a:noFill/>
                    </a:lnT>
                    <a:lnB>
                      <a:noFill/>
                    </a:lnB>
                    <a:solidFill>
                      <a:srgbClr val="383838"/>
                    </a:solidFill>
                  </a:tcPr>
                </a:tc>
              </a:tr>
              <a:tr h="854431">
                <a:tc>
                  <a:txBody>
                    <a:bodyPr/>
                    <a:lstStyle/>
                    <a:p>
                      <a:pPr algn="ctr" fontAlgn="ctr"/>
                      <a:r>
                        <a:rPr lang="en-GB" dirty="0">
                          <a:effectLst/>
                        </a:rPr>
                        <a:t>Sports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a:effectLst/>
                        </a:rPr>
                        <a:t>Platform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854431">
                <a:tc>
                  <a:txBody>
                    <a:bodyPr/>
                    <a:lstStyle/>
                    <a:p>
                      <a:pPr algn="ctr" fontAlgn="ctr"/>
                      <a:r>
                        <a:rPr lang="en-GB" dirty="0">
                          <a:effectLst/>
                        </a:rPr>
                        <a:t>Racing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dirty="0">
                          <a:effectLst/>
                        </a:rPr>
                        <a:t>Role-Playing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854431">
                <a:tc>
                  <a:txBody>
                    <a:bodyPr/>
                    <a:lstStyle/>
                    <a:p>
                      <a:pPr algn="ctr" fontAlgn="ctr"/>
                      <a:r>
                        <a:rPr lang="en-GB" dirty="0">
                          <a:effectLst/>
                        </a:rPr>
                        <a:t>Puzzle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a:effectLst/>
                        </a:rPr>
                        <a:t>Misc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854431">
                <a:tc>
                  <a:txBody>
                    <a:bodyPr/>
                    <a:lstStyle/>
                    <a:p>
                      <a:pPr algn="ctr" fontAlgn="ctr"/>
                      <a:r>
                        <a:rPr lang="en-GB" dirty="0">
                          <a:effectLst/>
                        </a:rPr>
                        <a:t>Shooter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dirty="0">
                          <a:effectLst/>
                        </a:rPr>
                        <a:t>Simulation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854431">
                <a:tc>
                  <a:txBody>
                    <a:bodyPr/>
                    <a:lstStyle/>
                    <a:p>
                      <a:pPr algn="ctr" fontAlgn="ctr"/>
                      <a:r>
                        <a:rPr lang="en-GB" dirty="0">
                          <a:effectLst/>
                        </a:rPr>
                        <a:t>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dirty="0">
                          <a:effectLst/>
                        </a:rPr>
                        <a:t>Fighting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r h="1121812">
                <a:tc>
                  <a:txBody>
                    <a:bodyPr/>
                    <a:lstStyle/>
                    <a:p>
                      <a:pPr algn="ctr" fontAlgn="ctr"/>
                      <a:r>
                        <a:rPr lang="en-GB" dirty="0">
                          <a:effectLst/>
                        </a:rPr>
                        <a:t>Adventure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fontAlgn="ctr"/>
                      <a:r>
                        <a:rPr lang="en-GB" dirty="0">
                          <a:effectLst/>
                        </a:rPr>
                        <a:t>Strategy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r>
            </a:tbl>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25832177"/>
      </p:ext>
    </p:extLst>
  </p:cSld>
  <p:clrMapOvr>
    <a:masterClrMapping/>
  </p:clrMapOvr>
  <mc:AlternateContent xmlns:mc="http://schemas.openxmlformats.org/markup-compatibility/2006" xmlns:p14="http://schemas.microsoft.com/office/powerpoint/2010/main">
    <mc:Choice Requires="p14">
      <p:transition spd="slow" p14:dur="2000" advTm="13766"/>
    </mc:Choice>
    <mc:Fallback xmlns="">
      <p:transition spd="slow" advTm="13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34286011"/>
      </p:ext>
    </p:extLst>
  </p:cSld>
  <p:clrMapOvr>
    <a:masterClrMapping/>
  </p:clrMapOvr>
  <mc:AlternateContent xmlns:mc="http://schemas.openxmlformats.org/markup-compatibility/2006" xmlns:p14="http://schemas.microsoft.com/office/powerpoint/2010/main">
    <mc:Choice Requires="p14">
      <p:transition spd="slow" p14:dur="2000" advTm="19133"/>
    </mc:Choice>
    <mc:Fallback xmlns="">
      <p:transition spd="slow" advTm="191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1999" cy="343156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431559"/>
            <a:ext cx="4572850" cy="342644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589" y="0"/>
            <a:ext cx="4575411" cy="343155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8589" y="3426440"/>
            <a:ext cx="4575412" cy="3431559"/>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67816005"/>
      </p:ext>
    </p:extLst>
  </p:cSld>
  <p:clrMapOvr>
    <a:masterClrMapping/>
  </p:clrMapOvr>
  <mc:AlternateContent xmlns:mc="http://schemas.openxmlformats.org/markup-compatibility/2006" xmlns:p14="http://schemas.microsoft.com/office/powerpoint/2010/main">
    <mc:Choice Requires="p14">
      <p:transition spd="slow" p14:dur="2000" advTm="19833"/>
    </mc:Choice>
    <mc:Fallback xmlns="">
      <p:transition spd="slow" advTm="19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2286000"/>
            <a:ext cx="8305800" cy="4114800"/>
          </a:xfrm>
        </p:spPr>
        <p:txBody>
          <a:bodyPr>
            <a:normAutofit fontScale="62500" lnSpcReduction="20000"/>
          </a:bodyPr>
          <a:lstStyle/>
          <a:p>
            <a:r>
              <a:rPr lang="en-GB" sz="6000" i="1" dirty="0" smtClean="0">
                <a:solidFill>
                  <a:schemeClr val="tx1"/>
                </a:solidFill>
              </a:rPr>
              <a:t>These </a:t>
            </a:r>
            <a:r>
              <a:rPr lang="en-GB" sz="6000" i="1" dirty="0">
                <a:solidFill>
                  <a:schemeClr val="tx1"/>
                </a:solidFill>
              </a:rPr>
              <a:t>are </a:t>
            </a:r>
            <a:r>
              <a:rPr lang="en-GB" sz="6000" i="1" dirty="0" smtClean="0">
                <a:solidFill>
                  <a:schemeClr val="tx1"/>
                </a:solidFill>
              </a:rPr>
              <a:t>some of many platforms </a:t>
            </a:r>
            <a:r>
              <a:rPr lang="en-GB" sz="6000" i="1" dirty="0">
                <a:solidFill>
                  <a:schemeClr val="tx1"/>
                </a:solidFill>
              </a:rPr>
              <a:t>in the world for video game</a:t>
            </a:r>
            <a:r>
              <a:rPr lang="en-GB" sz="6000" i="1" dirty="0" smtClean="0">
                <a:solidFill>
                  <a:schemeClr val="tx1"/>
                </a:solidFill>
              </a:rPr>
              <a:t>.</a:t>
            </a:r>
          </a:p>
          <a:p>
            <a:endParaRPr lang="en-GB" sz="6000" dirty="0">
              <a:solidFill>
                <a:schemeClr val="tx1"/>
              </a:solidFill>
            </a:endParaRPr>
          </a:p>
          <a:p>
            <a:r>
              <a:rPr lang="en-GB" sz="6000" i="1" dirty="0" err="1">
                <a:solidFill>
                  <a:schemeClr val="tx1"/>
                </a:solidFill>
              </a:rPr>
              <a:t>XOne</a:t>
            </a:r>
            <a:r>
              <a:rPr lang="en-GB" sz="6000" i="1" dirty="0" smtClean="0">
                <a:solidFill>
                  <a:schemeClr val="tx1"/>
                </a:solidFill>
              </a:rPr>
              <a:t>,</a:t>
            </a:r>
            <a:r>
              <a:rPr lang="en-GB" sz="6000" i="1" dirty="0">
                <a:solidFill>
                  <a:schemeClr val="tx1"/>
                </a:solidFill>
              </a:rPr>
              <a:t> X360,</a:t>
            </a:r>
            <a:r>
              <a:rPr lang="en-GB" sz="6000" i="1" dirty="0" smtClean="0">
                <a:solidFill>
                  <a:schemeClr val="tx1"/>
                </a:solidFill>
              </a:rPr>
              <a:t> </a:t>
            </a:r>
            <a:r>
              <a:rPr lang="en-GB" sz="6000" i="1" dirty="0">
                <a:solidFill>
                  <a:schemeClr val="tx1"/>
                </a:solidFill>
              </a:rPr>
              <a:t>PS3, PS2</a:t>
            </a:r>
            <a:r>
              <a:rPr lang="en-GB" sz="6000" i="1" dirty="0" smtClean="0">
                <a:solidFill>
                  <a:schemeClr val="tx1"/>
                </a:solidFill>
              </a:rPr>
              <a:t>,</a:t>
            </a:r>
            <a:r>
              <a:rPr lang="en-GB" sz="6000" i="1" dirty="0">
                <a:solidFill>
                  <a:schemeClr val="tx1"/>
                </a:solidFill>
              </a:rPr>
              <a:t> PSP,</a:t>
            </a:r>
            <a:r>
              <a:rPr lang="en-GB" sz="6000" i="1" dirty="0" smtClean="0">
                <a:solidFill>
                  <a:schemeClr val="tx1"/>
                </a:solidFill>
              </a:rPr>
              <a:t> </a:t>
            </a:r>
            <a:r>
              <a:rPr lang="en-GB" sz="6000" i="1" dirty="0">
                <a:solidFill>
                  <a:schemeClr val="tx1"/>
                </a:solidFill>
              </a:rPr>
              <a:t>PS4, </a:t>
            </a:r>
            <a:r>
              <a:rPr lang="en-GB" sz="6000" i="1" dirty="0" smtClean="0">
                <a:solidFill>
                  <a:schemeClr val="tx1"/>
                </a:solidFill>
              </a:rPr>
              <a:t>Wii</a:t>
            </a:r>
            <a:r>
              <a:rPr lang="en-GB" sz="6000" i="1" dirty="0">
                <a:solidFill>
                  <a:schemeClr val="tx1"/>
                </a:solidFill>
              </a:rPr>
              <a:t>, DC, </a:t>
            </a:r>
            <a:r>
              <a:rPr lang="en-GB" sz="6000" i="1" dirty="0" smtClean="0">
                <a:solidFill>
                  <a:schemeClr val="tx1"/>
                </a:solidFill>
              </a:rPr>
              <a:t>NES</a:t>
            </a:r>
            <a:r>
              <a:rPr lang="en-GB" sz="6000" i="1" dirty="0">
                <a:solidFill>
                  <a:schemeClr val="tx1"/>
                </a:solidFill>
              </a:rPr>
              <a:t>, GB, </a:t>
            </a:r>
            <a:r>
              <a:rPr lang="en-GB" sz="6000" i="1" dirty="0" smtClean="0">
                <a:solidFill>
                  <a:schemeClr val="tx1"/>
                </a:solidFill>
              </a:rPr>
              <a:t>DS, SNES</a:t>
            </a:r>
            <a:r>
              <a:rPr lang="en-GB" sz="6000" i="1" dirty="0">
                <a:solidFill>
                  <a:schemeClr val="tx1"/>
                </a:solidFill>
              </a:rPr>
              <a:t>, GBA, 3DS, </a:t>
            </a:r>
            <a:r>
              <a:rPr lang="en-GB" sz="6000" i="1" dirty="0" smtClean="0">
                <a:solidFill>
                  <a:schemeClr val="tx1"/>
                </a:solidFill>
              </a:rPr>
              <a:t>N64,PS</a:t>
            </a:r>
            <a:r>
              <a:rPr lang="en-GB" sz="6000" i="1" dirty="0">
                <a:solidFill>
                  <a:schemeClr val="tx1"/>
                </a:solidFill>
              </a:rPr>
              <a:t>, XB, PC, 2600, </a:t>
            </a:r>
            <a:r>
              <a:rPr lang="en-GB" sz="6000" i="1" dirty="0" smtClean="0">
                <a:solidFill>
                  <a:schemeClr val="tx1"/>
                </a:solidFill>
              </a:rPr>
              <a:t>GC</a:t>
            </a:r>
            <a:r>
              <a:rPr lang="en-GB" sz="6000" i="1" dirty="0">
                <a:solidFill>
                  <a:schemeClr val="tx1"/>
                </a:solidFill>
              </a:rPr>
              <a:t>, </a:t>
            </a:r>
            <a:r>
              <a:rPr lang="en-GB" sz="6000" i="1" dirty="0" err="1">
                <a:solidFill>
                  <a:schemeClr val="tx1"/>
                </a:solidFill>
              </a:rPr>
              <a:t>WiiU</a:t>
            </a:r>
            <a:r>
              <a:rPr lang="en-GB" sz="6000" i="1" dirty="0">
                <a:solidFill>
                  <a:schemeClr val="tx1"/>
                </a:solidFill>
              </a:rPr>
              <a:t>, GEN, </a:t>
            </a:r>
            <a:r>
              <a:rPr lang="en-GB" sz="6000" i="1" dirty="0" smtClean="0">
                <a:solidFill>
                  <a:schemeClr val="tx1"/>
                </a:solidFill>
              </a:rPr>
              <a:t>PSV</a:t>
            </a:r>
            <a:r>
              <a:rPr lang="en-GB" sz="6000" i="1" dirty="0">
                <a:solidFill>
                  <a:schemeClr val="tx1"/>
                </a:solidFill>
              </a:rPr>
              <a:t>, SAT,SCD, WS, NG, TG16, 3DO, GG, PCFX.</a:t>
            </a:r>
            <a:endParaRPr lang="en-GB" sz="6000" dirty="0">
              <a:solidFill>
                <a:schemeClr val="tx1"/>
              </a:solidFill>
            </a:endParaRPr>
          </a:p>
          <a:p>
            <a:endParaRPr lang="en-GB" dirty="0"/>
          </a:p>
        </p:txBody>
      </p:sp>
      <p:sp>
        <p:nvSpPr>
          <p:cNvPr id="4" name="TextBox 3"/>
          <p:cNvSpPr txBox="1"/>
          <p:nvPr/>
        </p:nvSpPr>
        <p:spPr>
          <a:xfrm>
            <a:off x="533400" y="457200"/>
            <a:ext cx="8229600" cy="584775"/>
          </a:xfrm>
          <a:prstGeom prst="rect">
            <a:avLst/>
          </a:prstGeom>
          <a:noFill/>
        </p:spPr>
        <p:txBody>
          <a:bodyPr wrap="square" rtlCol="0">
            <a:spAutoFit/>
          </a:bodyPr>
          <a:lstStyle/>
          <a:p>
            <a:pPr algn="ctr"/>
            <a:r>
              <a:rPr lang="en-US" sz="3200" b="1" u="sng" dirty="0" smtClean="0"/>
              <a:t>PLATFORMS FOR VIDEO GAMES</a:t>
            </a:r>
            <a:endParaRPr lang="en-GB" sz="3200" b="1" u="sng"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89954291"/>
      </p:ext>
    </p:extLst>
  </p:cSld>
  <p:clrMapOvr>
    <a:masterClrMapping/>
  </p:clrMapOvr>
  <mc:AlternateContent xmlns:mc="http://schemas.openxmlformats.org/markup-compatibility/2006" xmlns:p14="http://schemas.microsoft.com/office/powerpoint/2010/main">
    <mc:Choice Requires="p14">
      <p:transition spd="slow" p14:dur="2000" advTm="21004"/>
    </mc:Choice>
    <mc:Fallback xmlns="">
      <p:transition spd="slow" advTm="21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71354133"/>
      </p:ext>
    </p:extLst>
  </p:cSld>
  <p:clrMapOvr>
    <a:masterClrMapping/>
  </p:clrMapOvr>
  <mc:AlternateContent xmlns:mc="http://schemas.openxmlformats.org/markup-compatibility/2006" xmlns:p14="http://schemas.microsoft.com/office/powerpoint/2010/main">
    <mc:Choice Requires="p14">
      <p:transition spd="slow" p14:dur="2000" advTm="20309"/>
    </mc:Choice>
    <mc:Fallback xmlns="">
      <p:transition spd="slow" advTm="20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572000" cy="3429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4572000" cy="34290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0"/>
            <a:ext cx="4572000" cy="342900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3429000"/>
            <a:ext cx="4572000" cy="34290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310509255"/>
      </p:ext>
    </p:extLst>
  </p:cSld>
  <p:clrMapOvr>
    <a:masterClrMapping/>
  </p:clrMapOvr>
  <mc:AlternateContent xmlns:mc="http://schemas.openxmlformats.org/markup-compatibility/2006" xmlns:p14="http://schemas.microsoft.com/office/powerpoint/2010/main">
    <mc:Choice Requires="p14">
      <p:transition spd="slow" p14:dur="2000" advTm="45562"/>
    </mc:Choice>
    <mc:Fallback xmlns="">
      <p:transition spd="slow" advTm="45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598</TotalTime>
  <Words>119</Words>
  <Application>Microsoft Office PowerPoint</Application>
  <PresentationFormat>On-screen Show (4:3)</PresentationFormat>
  <Paragraphs>29</Paragraphs>
  <Slides>25</Slides>
  <Notes>1</Notes>
  <HiddenSlides>0</HiddenSlides>
  <MMClips>25</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EXPLORATORY ANALYSIS ON VIDEO GAME SALES IN THE MARKET</vt:lpstr>
      <vt:lpstr>INTRODUCTION</vt:lpstr>
      <vt:lpstr>PowerPoint Presentation</vt:lpstr>
      <vt:lpstr>PowerPoint Presentation</vt:lpstr>
      <vt:lpstr>PowerPoint Presentation</vt:lpstr>
      <vt:lpstr>PowerPoint Presentation</vt:lpstr>
      <vt:lpstr>PowerPoint Presentation</vt:lpstr>
      <vt:lpstr>PowerPoint Presentation</vt:lpstr>
      <vt:lpstr>TOP PUBLISHERS</vt:lpstr>
      <vt:lpstr>PowerPoint Presentation</vt:lpstr>
      <vt:lpstr>PowerPoint Presentation</vt:lpstr>
      <vt:lpstr>TOP GAMES</vt:lpstr>
      <vt:lpstr>PowerPoint Presentation</vt:lpstr>
      <vt:lpstr>PowerPoint Presentation</vt:lpstr>
      <vt:lpstr>SALES OVER THE YEARS</vt:lpstr>
      <vt:lpstr>PowerPoint Presentation</vt:lpstr>
      <vt:lpstr>PowerPoint Presentation</vt:lpstr>
      <vt:lpstr>PowerPoint Presentation</vt:lpstr>
      <vt:lpstr>LAST DECADE SALES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Alpha</dc:creator>
  <cp:lastModifiedBy>best</cp:lastModifiedBy>
  <cp:revision>60</cp:revision>
  <dcterms:created xsi:type="dcterms:W3CDTF">2006-08-16T00:00:00Z</dcterms:created>
  <dcterms:modified xsi:type="dcterms:W3CDTF">2021-08-01T10:23:12Z</dcterms:modified>
</cp:coreProperties>
</file>